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35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7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149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0CC8-CFAD-48E3-8AFD-B076A37E5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D967E0-7115-412D-98E8-7D3DDDD93A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2" y="6459788"/>
            <a:ext cx="1854203" cy="365125"/>
          </a:xfrm>
          <a:prstGeom prst="rect">
            <a:avLst/>
          </a:prstGeom>
        </p:spPr>
        <p:txBody>
          <a:bodyPr/>
          <a:lstStyle/>
          <a:p>
            <a:fld id="{2587F7CB-2407-4525-B083-B496D012C56F}" type="datetimeFigureOut">
              <a:rPr lang="en-GB" smtClean="0"/>
              <a:t>20/12/2021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5175F8-1902-4540-9B04-A487756A2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40" y="6459788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7536B-8D7D-4FA3-98CD-B7E72EF4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72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37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42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8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88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587F7CB-2407-4525-B083-B496D012C56F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66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9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254000" y="1219685"/>
            <a:ext cx="75590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92A019F-0B73-465B-9D4A-28123189F4B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760" y="166367"/>
            <a:ext cx="1049204" cy="14507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40B82395-6C17-425F-8A28-34AB91C76945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87" y="6420627"/>
            <a:ext cx="382514" cy="38251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CC2D46B-96AE-4907-AD20-EAB71F375803}"/>
              </a:ext>
            </a:extLst>
          </p:cNvPr>
          <p:cNvSpPr txBox="1"/>
          <p:nvPr userDrawn="1"/>
        </p:nvSpPr>
        <p:spPr>
          <a:xfrm>
            <a:off x="457201" y="6349976"/>
            <a:ext cx="3819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official publication of AFRAN</a:t>
            </a:r>
          </a:p>
          <a:p>
            <a:r>
              <a:rPr lang="en-US" sz="1400" dirty="0"/>
              <a:t>The African Association of Nephrology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82403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1804/24-1-4467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270F9503-F209-47FF-BFBB-D2556C9B08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0274" y="1949608"/>
            <a:ext cx="4187843" cy="2367594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1E7558D4-95AE-4FEB-9744-7998329DF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12" y="307153"/>
            <a:ext cx="7613151" cy="1305891"/>
          </a:xfrm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0" i="0" u="none" strike="noStrike" baseline="0" dirty="0">
                <a:latin typeface="GillSansStd-Light"/>
              </a:rPr>
              <a:t>South African Renal Registry Annual Report 2019</a:t>
            </a:r>
            <a:br>
              <a:rPr lang="en-GB" sz="1800" b="0" i="0" u="none" strike="noStrike" baseline="0" dirty="0">
                <a:latin typeface="GillSansStd-Light"/>
              </a:rPr>
            </a:br>
            <a:br>
              <a:rPr lang="en-GB" sz="1800" b="0" i="0" u="none" strike="noStrike" baseline="0" dirty="0">
                <a:latin typeface="GillSansStd-Light"/>
              </a:rPr>
            </a:br>
            <a:r>
              <a:rPr lang="en-GB" sz="1800" b="0" i="0" u="none" strike="noStrike" baseline="0" dirty="0">
                <a:latin typeface="GillSansStd-Light"/>
              </a:rPr>
              <a:t>MR Davids,  T Jardine,  N Marais, S Sebastian, T Davids, JC Jacobs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015B55A-8B64-479C-A5F8-227D4F3C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4112" y="1404271"/>
            <a:ext cx="4356928" cy="969065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1" cap="none" dirty="0">
                <a:solidFill>
                  <a:schemeClr val="tx1"/>
                </a:solidFill>
              </a:rPr>
              <a:t>Background </a:t>
            </a:r>
            <a:r>
              <a:rPr lang="en-US" sz="1400" cap="none" dirty="0">
                <a:solidFill>
                  <a:schemeClr val="tx1"/>
                </a:solidFill>
              </a:rPr>
              <a:t>The eighth annual report of the South African Renal Registry </a:t>
            </a:r>
            <a:r>
              <a:rPr lang="en-US" sz="1400" cap="none" dirty="0" err="1">
                <a:solidFill>
                  <a:schemeClr val="tx1"/>
                </a:solidFill>
              </a:rPr>
              <a:t>summarises</a:t>
            </a:r>
            <a:r>
              <a:rPr lang="en-US" sz="1400" cap="none" dirty="0">
                <a:solidFill>
                  <a:schemeClr val="tx1"/>
                </a:solidFill>
              </a:rPr>
              <a:t> the 2019 data on kidney replacement therapy (KRT) for patients with kidney failure in South Africa.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0761E65-AFAC-4A23-BDFB-D011B358C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4111" y="2481105"/>
            <a:ext cx="2794572" cy="161000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tx1"/>
                </a:solidFill>
              </a:rPr>
              <a:t>Methods </a:t>
            </a:r>
            <a:r>
              <a:rPr lang="en-US" sz="1400" dirty="0">
                <a:solidFill>
                  <a:schemeClr val="tx1"/>
                </a:solidFill>
              </a:rPr>
              <a:t>Data capturers interface with the central database via user-friendly web pages from any device that has internet access. Survival data are cross-checked by linking to the Department of Home Affairs database of births and deaths.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3B98B77-82E5-44CD-A7EA-A4A7D53764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32962" y="5363516"/>
            <a:ext cx="4208394" cy="844940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1400" b="1" cap="none" dirty="0">
                <a:solidFill>
                  <a:schemeClr val="tx1"/>
                </a:solidFill>
              </a:rPr>
              <a:t>Conclusion </a:t>
            </a:r>
            <a:r>
              <a:rPr lang="en-US" sz="1400" cap="none" dirty="0">
                <a:solidFill>
                  <a:schemeClr val="tx1"/>
                </a:solidFill>
              </a:rPr>
              <a:t>The treatment rates in the public sector remain extremely low in 2019. The Western Cape had the highest public sector treatment rates by a large margin.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54A57B-A006-4DB6-941C-10D16256CB58}"/>
              </a:ext>
            </a:extLst>
          </p:cNvPr>
          <p:cNvSpPr txBox="1"/>
          <p:nvPr/>
        </p:nvSpPr>
        <p:spPr>
          <a:xfrm>
            <a:off x="154111" y="4207735"/>
            <a:ext cx="287676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dirty="0"/>
              <a:t>Results </a:t>
            </a:r>
            <a:r>
              <a:rPr lang="en-US" sz="1400" dirty="0"/>
              <a:t>In December 2019, 9 937 patients were being treated with chronic dialysis or transplantation, a prevalence of 169 per million </a:t>
            </a:r>
            <a:r>
              <a:rPr lang="en-US" sz="1400" dirty="0" err="1"/>
              <a:t>popul-ation</a:t>
            </a:r>
            <a:r>
              <a:rPr lang="en-US" sz="1400" dirty="0"/>
              <a:t> (</a:t>
            </a:r>
            <a:r>
              <a:rPr lang="en-US" sz="1400" dirty="0" err="1"/>
              <a:t>pmp</a:t>
            </a:r>
            <a:r>
              <a:rPr lang="en-US" sz="1400" dirty="0"/>
              <a:t>). This overall rate masks a difference of 788 </a:t>
            </a:r>
            <a:r>
              <a:rPr lang="en-US" sz="1400" dirty="0" err="1"/>
              <a:t>pmp</a:t>
            </a:r>
            <a:r>
              <a:rPr lang="en-US" sz="1400" dirty="0"/>
              <a:t> in the private sector and 57 </a:t>
            </a:r>
            <a:r>
              <a:rPr lang="en-US" sz="1400" dirty="0" err="1"/>
              <a:t>pmp</a:t>
            </a:r>
            <a:r>
              <a:rPr lang="en-US" sz="1400" dirty="0"/>
              <a:t> in the public sector, still below the rate reported for 1994.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CE9E1D-EBCC-4224-ABC9-EFC4F61AB95D}"/>
              </a:ext>
            </a:extLst>
          </p:cNvPr>
          <p:cNvSpPr txBox="1"/>
          <p:nvPr/>
        </p:nvSpPr>
        <p:spPr>
          <a:xfrm>
            <a:off x="4982967" y="6375876"/>
            <a:ext cx="41610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dirty="0" err="1">
                <a:solidFill>
                  <a:srgbClr val="000000"/>
                </a:solidFill>
                <a:latin typeface="Merrieweather sans"/>
              </a:rPr>
              <a:t>Afr</a:t>
            </a:r>
            <a:r>
              <a:rPr lang="en-GB" sz="1400" dirty="0">
                <a:solidFill>
                  <a:srgbClr val="000000"/>
                </a:solidFill>
                <a:latin typeface="Merrieweather sans"/>
              </a:rPr>
              <a:t> J Nephrol. 2021; 24 (1): 95-106</a:t>
            </a:r>
          </a:p>
          <a:p>
            <a:pPr algn="r"/>
            <a:r>
              <a:rPr lang="en-GB" sz="1400" dirty="0">
                <a:solidFill>
                  <a:srgbClr val="000000"/>
                </a:solidFill>
                <a:latin typeface="Merrieweather sans"/>
              </a:rPr>
              <a:t>DOI: 10.21804/24-1-4980  </a:t>
            </a:r>
            <a:r>
              <a:rPr lang="en-GB" sz="1400" b="0" i="0" dirty="0">
                <a:solidFill>
                  <a:srgbClr val="009DE5"/>
                </a:solidFill>
                <a:effectLst/>
                <a:latin typeface="Noto Sans"/>
                <a:hlinkClick r:id="rId3"/>
              </a:rPr>
              <a:t> 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6B19D-CD30-4A02-A4FB-E315FA0DF720}"/>
              </a:ext>
            </a:extLst>
          </p:cNvPr>
          <p:cNvSpPr txBox="1"/>
          <p:nvPr/>
        </p:nvSpPr>
        <p:spPr>
          <a:xfrm>
            <a:off x="4609109" y="4541142"/>
            <a:ext cx="427664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cap="none" dirty="0">
                <a:solidFill>
                  <a:schemeClr val="tx1"/>
                </a:solidFill>
              </a:rPr>
              <a:t>The data presented in this report must be interpreted with due consideration of the challenges presented by the COVID-19 pandemic.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4A433E-C5BD-42ED-865C-91200467A963}"/>
              </a:ext>
            </a:extLst>
          </p:cNvPr>
          <p:cNvSpPr txBox="1"/>
          <p:nvPr/>
        </p:nvSpPr>
        <p:spPr>
          <a:xfrm>
            <a:off x="4609109" y="1351434"/>
            <a:ext cx="4187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Figure 2. Kidney replacement therapy prevalence by province and sector.</a:t>
            </a:r>
            <a:endParaRPr lang="en-GB" sz="14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6BEA9AB-B926-41F1-A878-6E756FFB27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0877" y="2481105"/>
            <a:ext cx="1480162" cy="258962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DA3E9DF-20E9-4722-95FE-06B0AF590819}"/>
              </a:ext>
            </a:extLst>
          </p:cNvPr>
          <p:cNvSpPr txBox="1"/>
          <p:nvPr/>
        </p:nvSpPr>
        <p:spPr>
          <a:xfrm>
            <a:off x="3164907" y="5254349"/>
            <a:ext cx="11272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Figure 1. Treatment modality by sector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4535478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</TotalTime>
  <Words>234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GillSansStd-Light</vt:lpstr>
      <vt:lpstr>Merrieweather sans</vt:lpstr>
      <vt:lpstr>Noto Sans</vt:lpstr>
      <vt:lpstr>Retrospect</vt:lpstr>
      <vt:lpstr>South African Renal Registry Annual Report 2019  MR Davids,  T Jardine,  N Marais, S Sebastian, T Davids, JC Jacobs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Fergus Caskey</dc:creator>
  <cp:lastModifiedBy>Davids, Razeen [mrd@sun.ac.za]</cp:lastModifiedBy>
  <cp:revision>8</cp:revision>
  <cp:lastPrinted>2021-07-01T14:42:09Z</cp:lastPrinted>
  <dcterms:created xsi:type="dcterms:W3CDTF">2020-12-30T17:20:50Z</dcterms:created>
  <dcterms:modified xsi:type="dcterms:W3CDTF">2021-12-20T05:07:18Z</dcterms:modified>
</cp:coreProperties>
</file>